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12192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Century Gothic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8" roundtripDataSignature="AMtx7mjAoqnSuxg/vmXFpQCMXU+e4+Mp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CenturyGothic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CenturyGothic-italic.fntdata"/><Relationship Id="rId25" Type="http://schemas.openxmlformats.org/officeDocument/2006/relationships/font" Target="fonts/CenturyGothic-bold.fntdata"/><Relationship Id="rId28" Type="http://customschemas.google.com/relationships/presentationmetadata" Target="metadata"/><Relationship Id="rId27" Type="http://schemas.openxmlformats.org/officeDocument/2006/relationships/font" Target="fonts/CenturyGothic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90d469f98a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90d469f98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90d469f98a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90d469f98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90d469f98a_0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90d469f98a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90d469f98a_0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90d469f98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90d469f98a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90d469f98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90d469f98a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90d469f98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90d469f98a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90d469f98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90d469f98a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90d469f98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90d469f98a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90d469f98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90d469f98a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90d469f98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90d469f98a_0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90d469f98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showMasterSp="0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1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" name="Google Shape;24;p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11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6" name="Google Shape;26;p11"/>
          <p:cNvSpPr txBox="1"/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1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cap="none">
                <a:solidFill>
                  <a:srgbClr val="EE52A4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11"/>
          <p:cNvSpPr txBox="1"/>
          <p:nvPr>
            <p:ph idx="10" type="dt"/>
          </p:nvPr>
        </p:nvSpPr>
        <p:spPr>
          <a:xfrm rot="5400000">
            <a:off x="10158984" y="1792224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1"/>
          <p:cNvSpPr txBox="1"/>
          <p:nvPr>
            <p:ph idx="11" type="ftr"/>
          </p:nvPr>
        </p:nvSpPr>
        <p:spPr>
          <a:xfrm rot="5400000">
            <a:off x="8951976" y="3227832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1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Panorâmica com Legenda">
  <p:cSld name="Foto Panorâmica com Legenda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2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2" name="Google Shape;122;p2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0"/>
            <p:cNvSpPr/>
            <p:nvPr/>
          </p:nvSpPr>
          <p:spPr>
            <a:xfrm rot="10371525">
              <a:off x="263767" y="4438254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0"/>
            <p:cNvSpPr/>
            <p:nvPr/>
          </p:nvSpPr>
          <p:spPr>
            <a:xfrm rot="10800000">
              <a:off x="459506" y="321130"/>
              <a:ext cx="11277600" cy="4533900"/>
            </a:xfrm>
            <a:custGeom>
              <a:rect b="b" l="l" r="r" t="t"/>
              <a:pathLst>
                <a:path extrusionOk="0" h="2856" w="7104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30" name="Google Shape;130;p20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31" name="Google Shape;131;p20"/>
          <p:cNvSpPr txBox="1"/>
          <p:nvPr>
            <p:ph type="title"/>
          </p:nvPr>
        </p:nvSpPr>
        <p:spPr>
          <a:xfrm>
            <a:off x="1154954" y="4969927"/>
            <a:ext cx="8825659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0"/>
          <p:cNvSpPr/>
          <p:nvPr>
            <p:ph idx="2" type="pic"/>
          </p:nvPr>
        </p:nvSpPr>
        <p:spPr>
          <a:xfrm>
            <a:off x="1154954" y="685800"/>
            <a:ext cx="8825659" cy="3429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33" name="Google Shape;133;p20"/>
          <p:cNvSpPr txBox="1"/>
          <p:nvPr>
            <p:ph idx="1" type="body"/>
          </p:nvPr>
        </p:nvSpPr>
        <p:spPr>
          <a:xfrm>
            <a:off x="1154954" y="5536665"/>
            <a:ext cx="8825658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34" name="Google Shape;134;p20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0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Legenda" showMasterSp="0">
  <p:cSld name="Título e Legenda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2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0" name="Google Shape;140;p2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1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1"/>
            <p:cNvSpPr/>
            <p:nvPr/>
          </p:nvSpPr>
          <p:spPr>
            <a:xfrm rot="-589932">
              <a:off x="8490951" y="2714874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455612" y="2801319"/>
              <a:ext cx="11277600" cy="3602637"/>
            </a:xfrm>
            <a:custGeom>
              <a:rect b="b" l="l" r="r" t="t"/>
              <a:pathLst>
                <a:path extrusionOk="0" h="7946" w="10000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48" name="Google Shape;148;p21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49" name="Google Shape;149;p21"/>
          <p:cNvSpPr txBox="1"/>
          <p:nvPr>
            <p:ph type="title"/>
          </p:nvPr>
        </p:nvSpPr>
        <p:spPr>
          <a:xfrm>
            <a:off x="1148798" y="1063417"/>
            <a:ext cx="8831816" cy="13729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1"/>
          <p:cNvSpPr txBox="1"/>
          <p:nvPr>
            <p:ph idx="1" type="body"/>
          </p:nvPr>
        </p:nvSpPr>
        <p:spPr>
          <a:xfrm>
            <a:off x="1154954" y="3543300"/>
            <a:ext cx="8825659" cy="24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51" name="Google Shape;151;p21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1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ção com Legenda" showMasterSp="0">
  <p:cSld name="Citação com Legenda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2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7" name="Google Shape;157;p2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2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2"/>
            <p:cNvSpPr/>
            <p:nvPr/>
          </p:nvSpPr>
          <p:spPr>
            <a:xfrm rot="-589932">
              <a:off x="8490951" y="418511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2"/>
            <p:cNvSpPr/>
            <p:nvPr/>
          </p:nvSpPr>
          <p:spPr>
            <a:xfrm>
              <a:off x="455612" y="4241801"/>
              <a:ext cx="11277600" cy="2337161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65" name="Google Shape;165;p22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66" name="Google Shape;166;p22"/>
          <p:cNvSpPr txBox="1"/>
          <p:nvPr/>
        </p:nvSpPr>
        <p:spPr>
          <a:xfrm>
            <a:off x="881566" y="607336"/>
            <a:ext cx="80191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9600">
                <a:solidFill>
                  <a:srgbClr val="EE52A4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67" name="Google Shape;167;p22"/>
          <p:cNvSpPr txBox="1"/>
          <p:nvPr/>
        </p:nvSpPr>
        <p:spPr>
          <a:xfrm>
            <a:off x="9884458" y="2613787"/>
            <a:ext cx="652763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9600">
                <a:solidFill>
                  <a:srgbClr val="EE52A4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  <p:sp>
        <p:nvSpPr>
          <p:cNvPr id="168" name="Google Shape;168;p22"/>
          <p:cNvSpPr txBox="1"/>
          <p:nvPr>
            <p:ph type="title"/>
          </p:nvPr>
        </p:nvSpPr>
        <p:spPr>
          <a:xfrm>
            <a:off x="1581878" y="982134"/>
            <a:ext cx="8453906" cy="2696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2"/>
          <p:cNvSpPr txBox="1"/>
          <p:nvPr>
            <p:ph idx="1" type="body"/>
          </p:nvPr>
        </p:nvSpPr>
        <p:spPr>
          <a:xfrm>
            <a:off x="1945945" y="3678766"/>
            <a:ext cx="7731219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b="0" i="0" sz="1400" cap="small">
                <a:solidFill>
                  <a:srgbClr val="EE52A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70" name="Google Shape;170;p22"/>
          <p:cNvSpPr txBox="1"/>
          <p:nvPr>
            <p:ph idx="2" type="body"/>
          </p:nvPr>
        </p:nvSpPr>
        <p:spPr>
          <a:xfrm>
            <a:off x="1154954" y="5029199"/>
            <a:ext cx="9244897" cy="9978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71" name="Google Shape;171;p22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2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tão de Nome" showMasterSp="0">
  <p:cSld name="Cartão de Nome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2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7" name="Google Shape;177;p2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3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3"/>
            <p:cNvSpPr/>
            <p:nvPr/>
          </p:nvSpPr>
          <p:spPr>
            <a:xfrm rot="-589932">
              <a:off x="8490951" y="4193583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455612" y="4241801"/>
              <a:ext cx="11277600" cy="2337161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85" name="Google Shape;185;p23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86" name="Google Shape;186;p23"/>
          <p:cNvSpPr txBox="1"/>
          <p:nvPr>
            <p:ph type="title"/>
          </p:nvPr>
        </p:nvSpPr>
        <p:spPr>
          <a:xfrm>
            <a:off x="1154954" y="2370667"/>
            <a:ext cx="8825660" cy="18225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3"/>
          <p:cNvSpPr txBox="1"/>
          <p:nvPr>
            <p:ph idx="1" type="body"/>
          </p:nvPr>
        </p:nvSpPr>
        <p:spPr>
          <a:xfrm>
            <a:off x="1154954" y="5024967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8" name="Google Shape;188;p23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23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2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nas">
  <p:cSld name="3 Colunas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/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4"/>
          <p:cNvSpPr txBox="1"/>
          <p:nvPr>
            <p:ph idx="1" type="body"/>
          </p:nvPr>
        </p:nvSpPr>
        <p:spPr>
          <a:xfrm>
            <a:off x="1154954" y="2603502"/>
            <a:ext cx="314187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95" name="Google Shape;195;p24"/>
          <p:cNvSpPr txBox="1"/>
          <p:nvPr>
            <p:ph idx="2" type="body"/>
          </p:nvPr>
        </p:nvSpPr>
        <p:spPr>
          <a:xfrm>
            <a:off x="1154953" y="3179764"/>
            <a:ext cx="3141879" cy="28472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96" name="Google Shape;196;p24"/>
          <p:cNvSpPr txBox="1"/>
          <p:nvPr>
            <p:ph idx="3" type="body"/>
          </p:nvPr>
        </p:nvSpPr>
        <p:spPr>
          <a:xfrm>
            <a:off x="4512721" y="2603500"/>
            <a:ext cx="314700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97" name="Google Shape;197;p24"/>
          <p:cNvSpPr txBox="1"/>
          <p:nvPr>
            <p:ph idx="4" type="body"/>
          </p:nvPr>
        </p:nvSpPr>
        <p:spPr>
          <a:xfrm>
            <a:off x="4512721" y="3179763"/>
            <a:ext cx="3147009" cy="28472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98" name="Google Shape;198;p24"/>
          <p:cNvSpPr txBox="1"/>
          <p:nvPr>
            <p:ph idx="5" type="body"/>
          </p:nvPr>
        </p:nvSpPr>
        <p:spPr>
          <a:xfrm>
            <a:off x="7888135" y="2603501"/>
            <a:ext cx="314573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99" name="Google Shape;199;p24"/>
          <p:cNvSpPr txBox="1"/>
          <p:nvPr>
            <p:ph idx="6" type="body"/>
          </p:nvPr>
        </p:nvSpPr>
        <p:spPr>
          <a:xfrm>
            <a:off x="7888329" y="3179762"/>
            <a:ext cx="3145536" cy="28472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200" name="Google Shape;200;p24"/>
          <p:cNvCxnSpPr/>
          <p:nvPr/>
        </p:nvCxnSpPr>
        <p:spPr>
          <a:xfrm>
            <a:off x="4403971" y="2569633"/>
            <a:ext cx="0" cy="3492499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1" name="Google Shape;201;p24"/>
          <p:cNvCxnSpPr/>
          <p:nvPr/>
        </p:nvCxnSpPr>
        <p:spPr>
          <a:xfrm>
            <a:off x="7772401" y="2569633"/>
            <a:ext cx="0" cy="3492499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2" name="Google Shape;202;p24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24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2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nas de Imagem">
  <p:cSld name="3 Colunas de Imagem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/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25"/>
          <p:cNvSpPr txBox="1"/>
          <p:nvPr>
            <p:ph idx="1" type="body"/>
          </p:nvPr>
        </p:nvSpPr>
        <p:spPr>
          <a:xfrm>
            <a:off x="1154954" y="4532844"/>
            <a:ext cx="30504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08" name="Google Shape;208;p25"/>
          <p:cNvSpPr/>
          <p:nvPr>
            <p:ph idx="2" type="pic"/>
          </p:nvPr>
        </p:nvSpPr>
        <p:spPr>
          <a:xfrm>
            <a:off x="1334553" y="2603500"/>
            <a:ext cx="2691242" cy="159151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209" name="Google Shape;209;p25"/>
          <p:cNvSpPr txBox="1"/>
          <p:nvPr>
            <p:ph idx="3" type="body"/>
          </p:nvPr>
        </p:nvSpPr>
        <p:spPr>
          <a:xfrm>
            <a:off x="1154954" y="5109106"/>
            <a:ext cx="3050438" cy="917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10" name="Google Shape;210;p25"/>
          <p:cNvSpPr txBox="1"/>
          <p:nvPr>
            <p:ph idx="4" type="body"/>
          </p:nvPr>
        </p:nvSpPr>
        <p:spPr>
          <a:xfrm>
            <a:off x="4568865" y="4532844"/>
            <a:ext cx="3050438" cy="5762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11" name="Google Shape;211;p25"/>
          <p:cNvSpPr/>
          <p:nvPr>
            <p:ph idx="5" type="pic"/>
          </p:nvPr>
        </p:nvSpPr>
        <p:spPr>
          <a:xfrm>
            <a:off x="4748462" y="2603500"/>
            <a:ext cx="2691243" cy="159151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212" name="Google Shape;212;p25"/>
          <p:cNvSpPr txBox="1"/>
          <p:nvPr>
            <p:ph idx="6" type="body"/>
          </p:nvPr>
        </p:nvSpPr>
        <p:spPr>
          <a:xfrm>
            <a:off x="4570172" y="5109105"/>
            <a:ext cx="3050438" cy="917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13" name="Google Shape;213;p25"/>
          <p:cNvSpPr txBox="1"/>
          <p:nvPr>
            <p:ph idx="7" type="body"/>
          </p:nvPr>
        </p:nvSpPr>
        <p:spPr>
          <a:xfrm>
            <a:off x="7982775" y="4532845"/>
            <a:ext cx="305109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14" name="Google Shape;214;p25"/>
          <p:cNvSpPr/>
          <p:nvPr>
            <p:ph idx="8" type="pic"/>
          </p:nvPr>
        </p:nvSpPr>
        <p:spPr>
          <a:xfrm>
            <a:off x="8163031" y="2603500"/>
            <a:ext cx="2691242" cy="159151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215" name="Google Shape;215;p25"/>
          <p:cNvSpPr txBox="1"/>
          <p:nvPr>
            <p:ph idx="9" type="body"/>
          </p:nvPr>
        </p:nvSpPr>
        <p:spPr>
          <a:xfrm>
            <a:off x="7982775" y="5109104"/>
            <a:ext cx="3051096" cy="917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216" name="Google Shape;216;p25"/>
          <p:cNvCxnSpPr/>
          <p:nvPr/>
        </p:nvCxnSpPr>
        <p:spPr>
          <a:xfrm>
            <a:off x="4405831" y="2569633"/>
            <a:ext cx="0" cy="3492499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7" name="Google Shape;217;p25"/>
          <p:cNvCxnSpPr/>
          <p:nvPr/>
        </p:nvCxnSpPr>
        <p:spPr>
          <a:xfrm>
            <a:off x="7797802" y="2569633"/>
            <a:ext cx="0" cy="3492499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8" name="Google Shape;218;p25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25"/>
          <p:cNvSpPr txBox="1"/>
          <p:nvPr>
            <p:ph idx="11" type="ftr"/>
          </p:nvPr>
        </p:nvSpPr>
        <p:spPr>
          <a:xfrm>
            <a:off x="561111" y="6391838"/>
            <a:ext cx="3644282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2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/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26"/>
          <p:cNvSpPr txBox="1"/>
          <p:nvPr>
            <p:ph idx="1" type="body"/>
          </p:nvPr>
        </p:nvSpPr>
        <p:spPr>
          <a:xfrm rot="5400000">
            <a:off x="3859634" y="-101179"/>
            <a:ext cx="3416300" cy="8825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24" name="Google Shape;224;p26"/>
          <p:cNvSpPr txBox="1"/>
          <p:nvPr>
            <p:ph idx="10" type="dt"/>
          </p:nvPr>
        </p:nvSpPr>
        <p:spPr>
          <a:xfrm>
            <a:off x="10695439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26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2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showMasterSp="0" type="vertTitleAndTx">
  <p:cSld name="VERTICAL_TITLE_AND_VERTICAL_TEX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29" name="Google Shape;229;p2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7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7"/>
            <p:cNvSpPr/>
            <p:nvPr/>
          </p:nvSpPr>
          <p:spPr>
            <a:xfrm rot="5101749">
              <a:off x="6294738" y="457773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7"/>
            <p:cNvSpPr/>
            <p:nvPr/>
          </p:nvSpPr>
          <p:spPr>
            <a:xfrm rot="5400000">
              <a:off x="4449232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38" name="Google Shape;238;p27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39" name="Google Shape;239;p27"/>
          <p:cNvSpPr txBox="1"/>
          <p:nvPr>
            <p:ph type="title"/>
          </p:nvPr>
        </p:nvSpPr>
        <p:spPr>
          <a:xfrm rot="5400000">
            <a:off x="6915923" y="2947780"/>
            <a:ext cx="4748590" cy="14099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27"/>
          <p:cNvSpPr txBox="1"/>
          <p:nvPr>
            <p:ph idx="1" type="body"/>
          </p:nvPr>
        </p:nvSpPr>
        <p:spPr>
          <a:xfrm rot="5400000">
            <a:off x="1908672" y="524749"/>
            <a:ext cx="4748590" cy="6256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41" name="Google Shape;241;p27"/>
          <p:cNvSpPr txBox="1"/>
          <p:nvPr>
            <p:ph idx="10" type="dt"/>
          </p:nvPr>
        </p:nvSpPr>
        <p:spPr>
          <a:xfrm>
            <a:off x="10653104" y="6391838"/>
            <a:ext cx="992135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27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2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2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2"/>
          <p:cNvSpPr txBox="1"/>
          <p:nvPr>
            <p:ph idx="1" type="body"/>
          </p:nvPr>
        </p:nvSpPr>
        <p:spPr>
          <a:xfrm>
            <a:off x="1154954" y="2603500"/>
            <a:ext cx="8825659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2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showMasterSp="0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1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0" name="Google Shape;40;p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13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13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13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13"/>
            <p:cNvSpPr/>
            <p:nvPr/>
          </p:nvSpPr>
          <p:spPr>
            <a:xfrm rot="-5400000">
              <a:off x="3787244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48" name="Google Shape;48;p13"/>
            <p:cNvSpPr/>
            <p:nvPr/>
          </p:nvSpPr>
          <p:spPr>
            <a:xfrm rot="-5677511">
              <a:off x="4698352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13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50" name="Google Shape;50;p13"/>
          <p:cNvSpPr txBox="1"/>
          <p:nvPr>
            <p:ph type="title"/>
          </p:nvPr>
        </p:nvSpPr>
        <p:spPr>
          <a:xfrm>
            <a:off x="1154954" y="2677645"/>
            <a:ext cx="4351025" cy="2283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6895559" y="2677644"/>
            <a:ext cx="3757545" cy="2283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1154954" y="2603500"/>
            <a:ext cx="4825158" cy="3416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2" type="body"/>
          </p:nvPr>
        </p:nvSpPr>
        <p:spPr>
          <a:xfrm>
            <a:off x="6208712" y="2603500"/>
            <a:ext cx="4825159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1154954" y="2603500"/>
            <a:ext cx="4825157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6" name="Google Shape;66;p15"/>
          <p:cNvSpPr txBox="1"/>
          <p:nvPr>
            <p:ph idx="2" type="body"/>
          </p:nvPr>
        </p:nvSpPr>
        <p:spPr>
          <a:xfrm>
            <a:off x="1154954" y="3179762"/>
            <a:ext cx="4825158" cy="28400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3" type="body"/>
          </p:nvPr>
        </p:nvSpPr>
        <p:spPr>
          <a:xfrm>
            <a:off x="6208712" y="2603500"/>
            <a:ext cx="482515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8" name="Google Shape;68;p15"/>
          <p:cNvSpPr txBox="1"/>
          <p:nvPr>
            <p:ph idx="4" type="body"/>
          </p:nvPr>
        </p:nvSpPr>
        <p:spPr>
          <a:xfrm>
            <a:off x="6208712" y="3179762"/>
            <a:ext cx="4825159" cy="28400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69" name="Google Shape;69;p15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showMasterSp="0" type="blank">
  <p:cSld name="BLANK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showMasterSp="0" type="objTx">
  <p:cSld name="OBJECT_WITH_CAPTIO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4" name="Google Shape;84;p1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8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8"/>
            <p:cNvSpPr/>
            <p:nvPr/>
          </p:nvSpPr>
          <p:spPr>
            <a:xfrm rot="-5677511">
              <a:off x="3140485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8"/>
            <p:cNvSpPr/>
            <p:nvPr/>
          </p:nvSpPr>
          <p:spPr>
            <a:xfrm rot="-5400000">
              <a:off x="2229377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93" name="Google Shape;93;p18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94" name="Google Shape;94;p18"/>
          <p:cNvSpPr txBox="1"/>
          <p:nvPr>
            <p:ph type="title"/>
          </p:nvPr>
        </p:nvSpPr>
        <p:spPr>
          <a:xfrm>
            <a:off x="1154955" y="1295400"/>
            <a:ext cx="279315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5781146" y="1447800"/>
            <a:ext cx="5190066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96" name="Google Shape;96;p18"/>
          <p:cNvSpPr txBox="1"/>
          <p:nvPr>
            <p:ph idx="2" type="body"/>
          </p:nvPr>
        </p:nvSpPr>
        <p:spPr>
          <a:xfrm>
            <a:off x="1154954" y="3129280"/>
            <a:ext cx="2793158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7" name="Google Shape;97;p18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8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showMasterSp="0" type="picTx">
  <p:cSld name="PICTURE_WITH_CAPTIO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3" name="Google Shape;103;p1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9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9"/>
            <p:cNvSpPr/>
            <p:nvPr/>
          </p:nvSpPr>
          <p:spPr>
            <a:xfrm rot="-5677511">
              <a:off x="4203594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9"/>
            <p:cNvSpPr/>
            <p:nvPr/>
          </p:nvSpPr>
          <p:spPr>
            <a:xfrm rot="-5400000">
              <a:off x="3295432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12" name="Google Shape;112;p19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13" name="Google Shape;113;p19"/>
          <p:cNvSpPr txBox="1"/>
          <p:nvPr>
            <p:ph type="title"/>
          </p:nvPr>
        </p:nvSpPr>
        <p:spPr>
          <a:xfrm>
            <a:off x="1154955" y="1693333"/>
            <a:ext cx="3865134" cy="17356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9"/>
          <p:cNvSpPr/>
          <p:nvPr>
            <p:ph idx="2" type="pic"/>
          </p:nvPr>
        </p:nvSpPr>
        <p:spPr>
          <a:xfrm>
            <a:off x="6547870" y="1143000"/>
            <a:ext cx="3227193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1154954" y="3657600"/>
            <a:ext cx="3859212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16" name="Google Shape;116;p19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9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Google Shape;7;p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" name="Google Shape;8;p1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" name="Google Shape;9;p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" name="Google Shape;10;p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1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1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10"/>
            <p:cNvSpPr/>
            <p:nvPr/>
          </p:nvSpPr>
          <p:spPr>
            <a:xfrm rot="-589932">
              <a:off x="8490951" y="179751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10"/>
            <p:cNvSpPr/>
            <p:nvPr/>
          </p:nvSpPr>
          <p:spPr>
            <a:xfrm>
              <a:off x="459506" y="1866405"/>
              <a:ext cx="11277600" cy="4533900"/>
            </a:xfrm>
            <a:custGeom>
              <a:rect b="b" l="l" r="r" t="t"/>
              <a:pathLst>
                <a:path extrusionOk="0" h="2856" w="7104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5" name="Google Shape;15;p10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6" name="Google Shape;16;p10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" name="Google Shape;17;p10"/>
          <p:cNvSpPr txBox="1"/>
          <p:nvPr>
            <p:ph idx="1" type="body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" name="Google Shape;18;p10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" name="Google Shape;19;p10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" name="Google Shape;20;p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1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pypi.org/project/deepface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"/>
          <p:cNvSpPr txBox="1"/>
          <p:nvPr>
            <p:ph type="ctrTitle"/>
          </p:nvPr>
        </p:nvSpPr>
        <p:spPr>
          <a:xfrm>
            <a:off x="1129499" y="1701900"/>
            <a:ext cx="9933000" cy="26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</a:pPr>
            <a:r>
              <a:rPr b="1" lang="pt-BR" sz="6000"/>
              <a:t>Reconhecimento Facial com Python e Deep Face</a:t>
            </a:r>
            <a:endParaRPr b="1" sz="6000"/>
          </a:p>
        </p:txBody>
      </p:sp>
      <p:sp>
        <p:nvSpPr>
          <p:cNvPr id="250" name="Google Shape;250;p1"/>
          <p:cNvSpPr txBox="1"/>
          <p:nvPr>
            <p:ph idx="1" type="subTitle"/>
          </p:nvPr>
        </p:nvSpPr>
        <p:spPr>
          <a:xfrm>
            <a:off x="1228905" y="4379705"/>
            <a:ext cx="8825700" cy="8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pt-BR" sz="2300"/>
              <a:t>Víctor Emmanuel  Olmi Louzada &amp; Amanda Almeida</a:t>
            </a:r>
            <a:endParaRPr sz="2300"/>
          </a:p>
        </p:txBody>
      </p:sp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pt-BR"/>
              <a:t>O que é o VGG FACE</a:t>
            </a:r>
            <a:endParaRPr/>
          </a:p>
        </p:txBody>
      </p:sp>
      <p:sp>
        <p:nvSpPr>
          <p:cNvPr id="307" name="Google Shape;307;p2"/>
          <p:cNvSpPr txBox="1"/>
          <p:nvPr>
            <p:ph idx="1" type="body"/>
          </p:nvPr>
        </p:nvSpPr>
        <p:spPr>
          <a:xfrm>
            <a:off x="1154955" y="2603500"/>
            <a:ext cx="9873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600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pt-BR"/>
              <a:t>VGG significa Grupo de Geometria Visual;</a:t>
            </a:r>
            <a:endParaRPr/>
          </a:p>
          <a:p>
            <a:pPr indent="-342900" lvl="0" marL="3600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pt-BR"/>
              <a:t>É uma arquitetura padrão de Rede Neural Convolucional (CNN) profunda com múltiplas camadas.</a:t>
            </a:r>
            <a:endParaRPr/>
          </a:p>
          <a:p>
            <a:pPr indent="0" lvl="0" marL="3429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lang="pt-BR"/>
            </a:b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90d469f98a_0_49"/>
          <p:cNvSpPr txBox="1"/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 visual de como funciona</a:t>
            </a:r>
            <a:endParaRPr/>
          </a:p>
        </p:txBody>
      </p:sp>
      <p:sp>
        <p:nvSpPr>
          <p:cNvPr id="313" name="Google Shape;313;g290d469f98a_0_49"/>
          <p:cNvSpPr txBox="1"/>
          <p:nvPr>
            <p:ph idx="1" type="body"/>
          </p:nvPr>
        </p:nvSpPr>
        <p:spPr>
          <a:xfrm>
            <a:off x="1154954" y="2603500"/>
            <a:ext cx="88257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g290d469f98a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925" y="2437260"/>
            <a:ext cx="9478150" cy="4277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"/>
          <p:cNvSpPr txBox="1"/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pt-BR"/>
              <a:t>O que usaremos neste projeto?</a:t>
            </a:r>
            <a:endParaRPr/>
          </a:p>
        </p:txBody>
      </p:sp>
      <p:sp>
        <p:nvSpPr>
          <p:cNvPr id="320" name="Google Shape;320;p4"/>
          <p:cNvSpPr txBox="1"/>
          <p:nvPr>
            <p:ph idx="1" type="body"/>
          </p:nvPr>
        </p:nvSpPr>
        <p:spPr>
          <a:xfrm>
            <a:off x="1154954" y="2603500"/>
            <a:ext cx="8825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51459" lvl="0" marL="36000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 sz="18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60000" rtl="0" algn="just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pt-BR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Iremos trabalhar com o DeepFace.verify()</a:t>
            </a:r>
            <a:endParaRPr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60000" rtl="0" algn="just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pt-BR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Esta função verifica pares de rostos para determinar se pertencem à mesma pessoa ou a pessoas diferentes. Ela espera caminhos exatos de imagens como entrada. Em seguida, ela retornará um dicionário e você deve verificar apenas a chave "verificado”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90d469f98a_0_57"/>
          <p:cNvSpPr txBox="1"/>
          <p:nvPr>
            <p:ph idx="1" type="body"/>
          </p:nvPr>
        </p:nvSpPr>
        <p:spPr>
          <a:xfrm>
            <a:off x="1154954" y="2603500"/>
            <a:ext cx="88257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290d469f98a_0_57"/>
          <p:cNvSpPr txBox="1"/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 de aplicação</a:t>
            </a:r>
            <a:endParaRPr/>
          </a:p>
        </p:txBody>
      </p:sp>
      <p:pic>
        <p:nvPicPr>
          <p:cNvPr id="327" name="Google Shape;327;g290d469f98a_0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1888" y="2348925"/>
            <a:ext cx="7868221" cy="442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90d469f98a_0_97"/>
          <p:cNvSpPr txBox="1"/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 quiser se aprofundar no funcionamento </a:t>
            </a:r>
            <a:endParaRPr/>
          </a:p>
        </p:txBody>
      </p:sp>
      <p:sp>
        <p:nvSpPr>
          <p:cNvPr id="333" name="Google Shape;333;g290d469f98a_0_97"/>
          <p:cNvSpPr txBox="1"/>
          <p:nvPr>
            <p:ph idx="1" type="body"/>
          </p:nvPr>
        </p:nvSpPr>
        <p:spPr>
          <a:xfrm>
            <a:off x="1154954" y="2603500"/>
            <a:ext cx="88257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https://sefiks.com/2018/08/06/deep-face-recognition-with-keras/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9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pt-BR"/>
              <a:t>Referências</a:t>
            </a:r>
            <a:endParaRPr/>
          </a:p>
        </p:txBody>
      </p:sp>
      <p:sp>
        <p:nvSpPr>
          <p:cNvPr id="339" name="Google Shape;339;p9"/>
          <p:cNvSpPr txBox="1"/>
          <p:nvPr/>
        </p:nvSpPr>
        <p:spPr>
          <a:xfrm>
            <a:off x="1446732" y="2772600"/>
            <a:ext cx="9927000" cy="18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>
                <a:solidFill>
                  <a:srgbClr val="202124"/>
                </a:solidFill>
              </a:rPr>
              <a:t>Detecção e Reconhecimento de Faces usando Python e DLib - Lucas Lattari [PyBR2020]</a:t>
            </a:r>
            <a:endParaRPr b="1" sz="2300">
              <a:solidFill>
                <a:srgbClr val="0F0F0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>
                <a:solidFill>
                  <a:srgbClr val="202124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https://pypi.org/project/deepface/</a:t>
            </a:r>
            <a:endParaRPr sz="1800">
              <a:solidFill>
                <a:srgbClr val="202124"/>
              </a:solidFill>
            </a:endParaRPr>
          </a:p>
          <a:p>
            <a:pPr indent="-3429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Char char="●"/>
            </a:pPr>
            <a:r>
              <a:rPr lang="pt-BR" sz="1800">
                <a:solidFill>
                  <a:srgbClr val="202124"/>
                </a:solidFill>
              </a:rPr>
              <a:t>https://viso.ai/computer-vision/deepface/</a:t>
            </a:r>
            <a:endParaRPr sz="1800">
              <a:solidFill>
                <a:srgbClr val="202124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90d469f98a_0_92"/>
          <p:cNvSpPr txBox="1"/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Ferramentas para o mini curso </a:t>
            </a:r>
            <a:endParaRPr/>
          </a:p>
        </p:txBody>
      </p:sp>
      <p:sp>
        <p:nvSpPr>
          <p:cNvPr id="256" name="Google Shape;256;g290d469f98a_0_92"/>
          <p:cNvSpPr txBox="1"/>
          <p:nvPr>
            <p:ph idx="1" type="body"/>
          </p:nvPr>
        </p:nvSpPr>
        <p:spPr>
          <a:xfrm>
            <a:off x="1154954" y="2603500"/>
            <a:ext cx="88257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pt-BR"/>
              <a:t>Instalação</a:t>
            </a:r>
            <a:r>
              <a:rPr lang="pt-BR"/>
              <a:t> das bibliotecas: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	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	</a:t>
            </a:r>
            <a:r>
              <a:rPr lang="pt-BR"/>
              <a:t>pip install opencv-python deepface matplotlib imageio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pt-BR"/>
              <a:t>Instalação das </a:t>
            </a:r>
            <a:r>
              <a:rPr lang="pt-BR"/>
              <a:t>extensões</a:t>
            </a:r>
            <a:r>
              <a:rPr lang="pt-BR"/>
              <a:t> do VS-Code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	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	Python  e Jupyter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90d469f98a_0_5"/>
          <p:cNvSpPr txBox="1"/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o Reconhecimento Facial?</a:t>
            </a:r>
            <a:endParaRPr/>
          </a:p>
        </p:txBody>
      </p:sp>
      <p:sp>
        <p:nvSpPr>
          <p:cNvPr id="262" name="Google Shape;262;g290d469f98a_0_5"/>
          <p:cNvSpPr txBox="1"/>
          <p:nvPr>
            <p:ph idx="1" type="body"/>
          </p:nvPr>
        </p:nvSpPr>
        <p:spPr>
          <a:xfrm>
            <a:off x="1159355" y="2714425"/>
            <a:ext cx="9873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600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pt-BR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O reconhecimento facial é um método de biometria que analisa características faciais, como formato, proporções e características distintivas.</a:t>
            </a:r>
            <a:endParaRPr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600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pt-BR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Ele envolve a captura de imagens ou vídeos do rosto de uma pessoa e a comparação dessas informações com um banco de dados para identificação ou verificação.</a:t>
            </a:r>
            <a:br>
              <a:rPr lang="pt-BR"/>
            </a:b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90d469f98a_0_15"/>
          <p:cNvSpPr txBox="1"/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Deep Face o que é?</a:t>
            </a:r>
            <a:endParaRPr/>
          </a:p>
        </p:txBody>
      </p:sp>
      <p:sp>
        <p:nvSpPr>
          <p:cNvPr id="268" name="Google Shape;268;g290d469f98a_0_15"/>
          <p:cNvSpPr txBox="1"/>
          <p:nvPr>
            <p:ph idx="1" type="body"/>
          </p:nvPr>
        </p:nvSpPr>
        <p:spPr>
          <a:xfrm>
            <a:off x="1122854" y="2936225"/>
            <a:ext cx="88257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pt-BR"/>
              <a:t>DeepFace é a biblioteca de reconhecimento facial e análise de atributos faciais mais leve para Python. A biblioteca DeepFace de código aberto inclui todos os </a:t>
            </a:r>
            <a:r>
              <a:rPr b="1" lang="pt-BR"/>
              <a:t>modelos de IA</a:t>
            </a:r>
            <a:r>
              <a:rPr lang="pt-BR"/>
              <a:t> de ponta para reconhecimento facial e </a:t>
            </a:r>
            <a:r>
              <a:rPr b="1" lang="pt-BR"/>
              <a:t>lida automaticamente com todos os procedimentos de reconhecimento facial</a:t>
            </a:r>
            <a:r>
              <a:rPr lang="pt-BR"/>
              <a:t> em segundo plano. </a:t>
            </a:r>
            <a:endParaRPr/>
          </a:p>
        </p:txBody>
      </p:sp>
      <p:pic>
        <p:nvPicPr>
          <p:cNvPr id="269" name="Google Shape;269;g290d469f98a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4404" y="2832725"/>
            <a:ext cx="1906545" cy="228687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290d469f98a_0_15"/>
          <p:cNvSpPr txBox="1"/>
          <p:nvPr/>
        </p:nvSpPr>
        <p:spPr>
          <a:xfrm>
            <a:off x="10746050" y="1078300"/>
            <a:ext cx="9300" cy="10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90d469f98a_0_24"/>
          <p:cNvSpPr txBox="1"/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 que Deep Face?</a:t>
            </a:r>
            <a:endParaRPr/>
          </a:p>
        </p:txBody>
      </p:sp>
      <p:sp>
        <p:nvSpPr>
          <p:cNvPr id="276" name="Google Shape;276;g290d469f98a_0_24"/>
          <p:cNvSpPr txBox="1"/>
          <p:nvPr>
            <p:ph idx="1" type="body"/>
          </p:nvPr>
        </p:nvSpPr>
        <p:spPr>
          <a:xfrm>
            <a:off x="1154954" y="2603500"/>
            <a:ext cx="88257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pt-BR"/>
              <a:t>Pois e</a:t>
            </a:r>
            <a:r>
              <a:rPr lang="pt-BR"/>
              <a:t>mbora você pode executar o DeepFace com apenas algumas linhas de código,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pt-BR"/>
              <a:t>Você não precisa adquirir conhecimento profundo sobre todos os processos por trás dele. </a:t>
            </a:r>
            <a:r>
              <a:rPr b="1" lang="pt-BR"/>
              <a:t>Basta importar a biblioteca</a:t>
            </a:r>
            <a:r>
              <a:rPr lang="pt-BR"/>
              <a:t> e passar o caminho exato da imagem como entrada. isso é tudo!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90d469f98a_0_31"/>
          <p:cNvSpPr txBox="1"/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Recursos do Deep Face</a:t>
            </a:r>
            <a:endParaRPr/>
          </a:p>
        </p:txBody>
      </p:sp>
      <p:sp>
        <p:nvSpPr>
          <p:cNvPr id="282" name="Google Shape;282;g290d469f98a_0_31"/>
          <p:cNvSpPr txBox="1"/>
          <p:nvPr>
            <p:ph idx="1" type="body"/>
          </p:nvPr>
        </p:nvSpPr>
        <p:spPr>
          <a:xfrm>
            <a:off x="1459950" y="2409400"/>
            <a:ext cx="8825700" cy="398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pt-BR"/>
              <a:t>Verificação facial :  Comparar um rosto com outro para verificar se corresponde ou não. </a:t>
            </a:r>
            <a:endParaRPr/>
          </a:p>
          <a:p>
            <a:pPr indent="-32004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pt-BR"/>
              <a:t>Reconhecimento facial : Encontrar um rosto em um banco de dados de imagens. </a:t>
            </a:r>
            <a:endParaRPr/>
          </a:p>
          <a:p>
            <a:pPr indent="-32004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pt-BR"/>
              <a:t>Análise de atributos faciais: A tarefa de análise de atributos faciais refere-se à descrição das propriedades visuais das imagens faciais. usada para extrair atributos como idade, classificação de gênero, análise emocional ou previsão de raça/etnia.</a:t>
            </a:r>
            <a:endParaRPr/>
          </a:p>
          <a:p>
            <a:pPr indent="-32004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pt-BR"/>
              <a:t>Análise facial em tempo real: Reconhecimento facial e análise de atributos faciais com o feed de vídeo em tempo real da sua webcam.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90d469f98a_0_42"/>
          <p:cNvSpPr txBox="1"/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são modelos de Rec Facial?</a:t>
            </a:r>
            <a:endParaRPr/>
          </a:p>
        </p:txBody>
      </p:sp>
      <p:sp>
        <p:nvSpPr>
          <p:cNvPr id="288" name="Google Shape;288;g290d469f98a_0_42"/>
          <p:cNvSpPr txBox="1"/>
          <p:nvPr>
            <p:ph idx="1" type="body"/>
          </p:nvPr>
        </p:nvSpPr>
        <p:spPr>
          <a:xfrm>
            <a:off x="1122854" y="3315200"/>
            <a:ext cx="88257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pt-BR"/>
              <a:t>Em resumo</a:t>
            </a:r>
            <a:r>
              <a:rPr lang="pt-BR"/>
              <a:t> são algoritmos que usam aprendizado de máquina para identificar ou verificar indivíduos com base em características faciais únicas, utilizando de um grande banco com imagens para treino.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90d469f98a_0_37"/>
          <p:cNvSpPr txBox="1"/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Modelo de reconhecimento </a:t>
            </a:r>
            <a:endParaRPr/>
          </a:p>
        </p:txBody>
      </p:sp>
      <p:sp>
        <p:nvSpPr>
          <p:cNvPr id="294" name="Google Shape;294;g290d469f98a_0_37"/>
          <p:cNvSpPr txBox="1"/>
          <p:nvPr>
            <p:ph idx="1" type="body"/>
          </p:nvPr>
        </p:nvSpPr>
        <p:spPr>
          <a:xfrm>
            <a:off x="1201179" y="2585025"/>
            <a:ext cx="88257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pt-BR"/>
              <a:t>A biblioteca do Deep face disponibiliza </a:t>
            </a:r>
            <a:r>
              <a:rPr lang="pt-BR"/>
              <a:t>vários</a:t>
            </a:r>
            <a:r>
              <a:rPr lang="pt-BR"/>
              <a:t> modelos sendo eles</a:t>
            </a:r>
            <a:r>
              <a:rPr b="1" lang="pt-BR">
                <a:solidFill>
                  <a:srgbClr val="6C6C6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>
              <a:solidFill>
                <a:srgbClr val="6C6C6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C6C6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D52D40"/>
                </a:solidFill>
                <a:latin typeface="Courier New"/>
                <a:ea typeface="Courier New"/>
                <a:cs typeface="Courier New"/>
                <a:sym typeface="Courier New"/>
              </a:rPr>
              <a:t>"VGG-Face"</a:t>
            </a:r>
            <a:r>
              <a:rPr b="1" lang="pt-BR">
                <a:solidFill>
                  <a:srgbClr val="6C6C6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pt-BR">
                <a:solidFill>
                  <a:srgbClr val="D52D40"/>
                </a:solidFill>
                <a:latin typeface="Courier New"/>
                <a:ea typeface="Courier New"/>
                <a:cs typeface="Courier New"/>
                <a:sym typeface="Courier New"/>
              </a:rPr>
              <a:t>"Facenet"</a:t>
            </a:r>
            <a:r>
              <a:rPr b="1" lang="pt-BR">
                <a:solidFill>
                  <a:srgbClr val="6C6C6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pt-BR">
                <a:solidFill>
                  <a:srgbClr val="D52D40"/>
                </a:solidFill>
                <a:latin typeface="Courier New"/>
                <a:ea typeface="Courier New"/>
                <a:cs typeface="Courier New"/>
                <a:sym typeface="Courier New"/>
              </a:rPr>
              <a:t>"Facenet512"</a:t>
            </a:r>
            <a:r>
              <a:rPr b="1" lang="pt-BR">
                <a:solidFill>
                  <a:srgbClr val="6C6C6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pt-BR">
                <a:solidFill>
                  <a:srgbClr val="D52D40"/>
                </a:solidFill>
                <a:latin typeface="Courier New"/>
                <a:ea typeface="Courier New"/>
                <a:cs typeface="Courier New"/>
                <a:sym typeface="Courier New"/>
              </a:rPr>
              <a:t>"OpenFace"</a:t>
            </a:r>
            <a:r>
              <a:rPr b="1" lang="pt-BR">
                <a:solidFill>
                  <a:srgbClr val="6C6C6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pt-BR">
                <a:solidFill>
                  <a:srgbClr val="D52D40"/>
                </a:solidFill>
                <a:latin typeface="Courier New"/>
                <a:ea typeface="Courier New"/>
                <a:cs typeface="Courier New"/>
                <a:sym typeface="Courier New"/>
              </a:rPr>
              <a:t>"DeepFace"</a:t>
            </a:r>
            <a:r>
              <a:rPr b="1" lang="pt-BR">
                <a:solidFill>
                  <a:srgbClr val="6C6C6C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1" lang="pt-BR">
                <a:solidFill>
                  <a:srgbClr val="D52D40"/>
                </a:solidFill>
                <a:latin typeface="Courier New"/>
                <a:ea typeface="Courier New"/>
                <a:cs typeface="Courier New"/>
                <a:sym typeface="Courier New"/>
              </a:rPr>
              <a:t>"DeepID"</a:t>
            </a:r>
            <a:r>
              <a:rPr b="1" lang="pt-BR">
                <a:solidFill>
                  <a:srgbClr val="6C6C6C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1" lang="pt-BR">
                <a:solidFill>
                  <a:srgbClr val="D52D40"/>
                </a:solidFill>
                <a:latin typeface="Courier New"/>
                <a:ea typeface="Courier New"/>
                <a:cs typeface="Courier New"/>
                <a:sym typeface="Courier New"/>
              </a:rPr>
              <a:t>"ArcFace"</a:t>
            </a:r>
            <a:r>
              <a:rPr b="1" lang="pt-BR">
                <a:solidFill>
                  <a:srgbClr val="6C6C6C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1" lang="pt-BR">
                <a:solidFill>
                  <a:srgbClr val="D52D40"/>
                </a:solidFill>
                <a:latin typeface="Courier New"/>
                <a:ea typeface="Courier New"/>
                <a:cs typeface="Courier New"/>
                <a:sym typeface="Courier New"/>
              </a:rPr>
              <a:t>"Dlib"</a:t>
            </a:r>
            <a:r>
              <a:rPr b="1" lang="pt-BR">
                <a:solidFill>
                  <a:srgbClr val="6C6C6C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1" lang="pt-BR">
                <a:solidFill>
                  <a:srgbClr val="D52D40"/>
                </a:solidFill>
                <a:latin typeface="Courier New"/>
                <a:ea typeface="Courier New"/>
                <a:cs typeface="Courier New"/>
                <a:sym typeface="Courier New"/>
              </a:rPr>
              <a:t>"SFace"</a:t>
            </a:r>
            <a:r>
              <a:rPr b="1" lang="pt-BR">
                <a:solidFill>
                  <a:srgbClr val="6C6C6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>
              <a:solidFill>
                <a:srgbClr val="6C6C6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C6C6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Font typeface="Courier New"/>
              <a:buChar char="►"/>
            </a:pPr>
            <a:r>
              <a:rPr lang="pt-BR"/>
              <a:t>Nós vamos utilizar o VGG-Face </a:t>
            </a:r>
            <a:endParaRPr b="1"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90d469f98a_0_75"/>
          <p:cNvSpPr txBox="1"/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290d469f98a_0_75"/>
          <p:cNvSpPr txBox="1"/>
          <p:nvPr>
            <p:ph idx="1" type="body"/>
          </p:nvPr>
        </p:nvSpPr>
        <p:spPr>
          <a:xfrm>
            <a:off x="1154952" y="2603500"/>
            <a:ext cx="42057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600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FaceNet, VGG-Face, ArcFace e Dlib apresentam desempenho superior com base em experimentos. </a:t>
            </a:r>
            <a:endParaRPr/>
          </a:p>
        </p:txBody>
      </p:sp>
      <p:pic>
        <p:nvPicPr>
          <p:cNvPr id="301" name="Google Shape;301;g290d469f98a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4852" y="2603493"/>
            <a:ext cx="3924300" cy="33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Íon - Sala da Diretoria">
  <a:themeElements>
    <a:clrScheme name="Íon - Sala da Diretoria">
      <a:dk1>
        <a:srgbClr val="000000"/>
      </a:dk1>
      <a:lt1>
        <a:srgbClr val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2023-10-14T23:48:29Z</dcterms:created>
  <dc:creator>Amanda Almeida</dc:creator>
</cp:coreProperties>
</file>